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6" r:id="rId30"/>
    <p:sldId id="287" r:id="rId31"/>
    <p:sldId id="288" r:id="rId32"/>
    <p:sldId id="289" r:id="rId33"/>
    <p:sldId id="290" r:id="rId34"/>
    <p:sldId id="291" r:id="rId35"/>
    <p:sldId id="292" r:id="rId36"/>
    <p:sldId id="313"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94660"/>
  </p:normalViewPr>
  <p:slideViewPr>
    <p:cSldViewPr>
      <p:cViewPr varScale="1">
        <p:scale>
          <a:sx n="68" d="100"/>
          <a:sy n="68" d="100"/>
        </p:scale>
        <p:origin x="-157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b="1" dirty="0" smtClean="0"/>
              <a:t>POST-Modern Literature (Conti)</a:t>
            </a:r>
            <a:endParaRPr lang="en-US" sz="6000" b="1" dirty="0"/>
          </a:p>
        </p:txBody>
      </p:sp>
      <p:sp>
        <p:nvSpPr>
          <p:cNvPr id="3" name="Subtitle 2"/>
          <p:cNvSpPr>
            <a:spLocks noGrp="1"/>
          </p:cNvSpPr>
          <p:nvPr>
            <p:ph type="subTitle" idx="1"/>
          </p:nvPr>
        </p:nvSpPr>
        <p:spPr/>
        <p:txBody>
          <a:bodyPr>
            <a:noAutofit/>
          </a:bodyPr>
          <a:lstStyle/>
          <a:p>
            <a:r>
              <a:rPr lang="en-US" sz="3600" b="1" dirty="0" smtClean="0">
                <a:solidFill>
                  <a:schemeClr val="tx1"/>
                </a:solidFill>
              </a:rPr>
              <a:t>Lecture 27</a:t>
            </a:r>
          </a:p>
          <a:p>
            <a:r>
              <a:rPr lang="en-US" sz="3600" b="1" dirty="0" smtClean="0">
                <a:solidFill>
                  <a:schemeClr val="tx1"/>
                </a:solidFill>
              </a:rPr>
              <a:t>History of English </a:t>
            </a:r>
            <a:r>
              <a:rPr lang="en-US" sz="3600" b="1" dirty="0" smtClean="0">
                <a:solidFill>
                  <a:schemeClr val="tx1"/>
                </a:solidFill>
              </a:rPr>
              <a:t>Literature</a:t>
            </a:r>
            <a:endParaRPr lang="en-US" sz="3600" b="1"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The relationship is something more akin to a continuous engagement, which implies that post-modernism needs modernism to survive, so that they exist in something more like a host-parasite relationship. Therefore, it is quite crucial to realize that any definition of </a:t>
            </a:r>
            <a:r>
              <a:rPr lang="en-US" i="1" dirty="0" smtClean="0"/>
              <a:t>post-modernism </a:t>
            </a:r>
            <a:r>
              <a:rPr lang="en-US" dirty="0" smtClean="0"/>
              <a:t>will depend upon one’s prior definition of </a:t>
            </a:r>
            <a:r>
              <a:rPr lang="en-US" i="1" dirty="0" smtClean="0"/>
              <a:t>modernism. (Beginning post-</a:t>
            </a:r>
            <a:r>
              <a:rPr lang="en-US" i="1" dirty="0" err="1" smtClean="0"/>
              <a:t>modernism.</a:t>
            </a:r>
            <a:r>
              <a:rPr lang="en-US" dirty="0" err="1" smtClean="0"/>
              <a:t>Manchester</a:t>
            </a:r>
            <a:r>
              <a:rPr lang="en-US" dirty="0" smtClean="0"/>
              <a:t> University Press, 1999, p.6)</a:t>
            </a:r>
            <a:br>
              <a:rPr lang="en-US" dirty="0" smtClean="0"/>
            </a:b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buNone/>
            </a:pPr>
            <a:endParaRPr lang="en-US" b="1" dirty="0" smtClean="0"/>
          </a:p>
          <a:p>
            <a:pPr algn="ctr">
              <a:buNone/>
            </a:pPr>
            <a:endParaRPr lang="en-US" b="1" dirty="0" smtClean="0"/>
          </a:p>
          <a:p>
            <a:pPr algn="ctr">
              <a:buNone/>
            </a:pPr>
            <a:r>
              <a:rPr lang="en-US" b="1" dirty="0" smtClean="0"/>
              <a:t>INTELLECTUAL BACKGROUND</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Jean-Francois </a:t>
            </a:r>
            <a:r>
              <a:rPr lang="en-US" b="1" dirty="0" err="1" smtClean="0"/>
              <a:t>Lyotard</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a:r>
            <a:br>
              <a:rPr lang="en-US" dirty="0" smtClean="0"/>
            </a:br>
            <a:r>
              <a:rPr lang="en-US" dirty="0" smtClean="0"/>
              <a:t>Extensive and varied debates about </a:t>
            </a:r>
            <a:r>
              <a:rPr lang="en-US" i="1" dirty="0" smtClean="0"/>
              <a:t>postmodernism </a:t>
            </a:r>
            <a:r>
              <a:rPr lang="en-US" dirty="0" smtClean="0"/>
              <a:t>in philosophy and cultural theory notwithstanding, we can concentrate upon the key theorists whose ideas have shaped these debates about the philosophical effects and theoretical impact of the movement after modernism. The philosopher who is said to have put the first post-modern cat among the modernist pigeons was Jean-Francois </a:t>
            </a:r>
            <a:r>
              <a:rPr lang="en-US" dirty="0" err="1" smtClean="0"/>
              <a:t>Lyotard</a:t>
            </a:r>
            <a:r>
              <a:rPr lang="en-US" dirty="0" smtClean="0"/>
              <a:t>, </a:t>
            </a:r>
            <a:r>
              <a:rPr lang="en-US" dirty="0" err="1" smtClean="0"/>
              <a:t>whose</a:t>
            </a:r>
            <a:r>
              <a:rPr lang="en-US" i="1" dirty="0" err="1" smtClean="0"/>
              <a:t>The</a:t>
            </a:r>
            <a:r>
              <a:rPr lang="en-US" i="1" dirty="0" smtClean="0"/>
              <a:t> Postmodern Condition: A Report on Knowledge </a:t>
            </a:r>
            <a:r>
              <a:rPr lang="en-US" dirty="0" smtClean="0"/>
              <a:t>(1979) occupies a special place among a set of books which launched an attack on modernity.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His argument is for a rejection of the search for logically consistent, self-evidently “true” grounds for philosophical discourse. He is suspicious of all claims to proof or truth. As he puts it, “Scientists, technicians, and instruments are purchased not to find truth, but to augment power,” </a:t>
            </a:r>
            <a:r>
              <a:rPr lang="en-US" i="1" dirty="0" smtClean="0"/>
              <a:t>(Postmodern Condition, </a:t>
            </a:r>
            <a:r>
              <a:rPr lang="en-US" dirty="0" smtClean="0"/>
              <a:t>p.46).</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his considered view, beneath the facade of objectivity there always is a hidden and dominant discourse of </a:t>
            </a:r>
            <a:r>
              <a:rPr lang="en-US" i="1" dirty="0" err="1" smtClean="0"/>
              <a:t>realpolitik</a:t>
            </a:r>
            <a:r>
              <a:rPr lang="en-US" i="1" dirty="0" smtClean="0"/>
              <a:t>: </a:t>
            </a:r>
            <a:r>
              <a:rPr lang="en-US" dirty="0" smtClean="0"/>
              <a:t>“The exercise of terror” (p.64). Thus, any kind of </a:t>
            </a:r>
            <a:r>
              <a:rPr lang="en-US" dirty="0" err="1" smtClean="0"/>
              <a:t>legitimation</a:t>
            </a:r>
            <a:r>
              <a:rPr lang="en-US" dirty="0" smtClean="0"/>
              <a:t> is nothing but an issue of power. He believes that there is a connection, an intimate one, between power and the rhetoric of truth or value.</a:t>
            </a:r>
            <a:br>
              <a:rPr lang="en-US" dirty="0" smtClean="0"/>
            </a:b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Lyotard</a:t>
            </a:r>
            <a:r>
              <a:rPr lang="en-US" dirty="0" smtClean="0"/>
              <a:t> identifies “an equation between wealth, efficiency, and truth,” and contends that it continually remains a question of: “No money, no proof—and that means no verification of statements and no truth. The games of scientific language become the games of the rich, in which whoever is wealthiest has the best chance of being right” </a:t>
            </a:r>
            <a:r>
              <a:rPr lang="en-US" i="1" dirty="0" smtClean="0"/>
              <a:t>(Postmodern Condition, </a:t>
            </a:r>
            <a:r>
              <a:rPr lang="en-US" dirty="0" smtClean="0"/>
              <a:t>p.45).</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He also demonstrates how </a:t>
            </a:r>
            <a:r>
              <a:rPr lang="en-US" dirty="0" err="1" smtClean="0"/>
              <a:t>utilatarianism</a:t>
            </a:r>
            <a:r>
              <a:rPr lang="en-US" dirty="0" smtClean="0"/>
              <a:t> is predominant in institutions:</a:t>
            </a:r>
            <a:br>
              <a:rPr lang="en-US" dirty="0" smtClean="0"/>
            </a:br>
            <a:r>
              <a:rPr lang="en-US" dirty="0" smtClean="0"/>
              <a:t>The question (overt or implied) now asked by the </a:t>
            </a:r>
            <a:r>
              <a:rPr lang="en-US" dirty="0" err="1" smtClean="0"/>
              <a:t>professionalist</a:t>
            </a:r>
            <a:r>
              <a:rPr lang="en-US" dirty="0" smtClean="0"/>
              <a:t> student, the State, or institutions of higher education is no longer ‘Is it true?’ but ‘What use is it?’ In the context of the </a:t>
            </a:r>
            <a:r>
              <a:rPr lang="en-US" dirty="0" err="1" smtClean="0"/>
              <a:t>mercantilization</a:t>
            </a:r>
            <a:r>
              <a:rPr lang="en-US" dirty="0" smtClean="0"/>
              <a:t> of knowledge, more often than not this question is equivalent to: ‘Is it saleable?’</a:t>
            </a:r>
            <a:br>
              <a:rPr lang="en-US" dirty="0" smtClean="0"/>
            </a:br>
            <a:r>
              <a:rPr lang="en-US" dirty="0" smtClean="0"/>
              <a:t>And in the context of power-growth: ‘Is it efficient?’... What no longer makes the grade is competence as defined by other criteria true/false, just/unjust, etc. </a:t>
            </a:r>
            <a:r>
              <a:rPr lang="en-US" i="1" dirty="0" smtClean="0"/>
              <a:t>(Postmodern Condition, </a:t>
            </a:r>
            <a:r>
              <a:rPr lang="en-US" dirty="0" smtClean="0"/>
              <a:t>p.51).</a:t>
            </a:r>
            <a:br>
              <a:rPr lang="en-US" dirty="0" smtClean="0"/>
            </a:b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From these ideas </a:t>
            </a:r>
            <a:r>
              <a:rPr lang="en-US" dirty="0" err="1" smtClean="0"/>
              <a:t>Lyotard</a:t>
            </a:r>
            <a:r>
              <a:rPr lang="en-US" dirty="0" smtClean="0"/>
              <a:t> develops a narrative of the difference between modernist and postmodernist aesthetics which does not conform to an historical period. In his argument, Modernism is:</a:t>
            </a:r>
            <a:br>
              <a:rPr lang="en-US" dirty="0" smtClean="0"/>
            </a:br>
            <a:r>
              <a:rPr lang="en-US" dirty="0" smtClean="0"/>
              <a:t>an aesthetic of the sublime, though a nostalgic one. It allows the </a:t>
            </a:r>
            <a:r>
              <a:rPr lang="en-US" dirty="0" err="1" smtClean="0"/>
              <a:t>unpresentable</a:t>
            </a:r>
            <a:r>
              <a:rPr lang="en-US" dirty="0" smtClean="0"/>
              <a:t> to be put forward only as the missing contents; but the form, because of its recognizable consistency, continues to offer to the reader or viewer matter for solace or pleasure....</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postmodern would be that which, in the modern, puts forward the </a:t>
            </a:r>
            <a:r>
              <a:rPr lang="en-US" dirty="0" err="1" smtClean="0"/>
              <a:t>unpresentable</a:t>
            </a:r>
            <a:r>
              <a:rPr lang="en-US" dirty="0" smtClean="0"/>
              <a:t> in presentation itself, that which denies itself the solace of good forms...that which searches for new presentations, not in order to enjoy them but in order to impart a stronger sense of the </a:t>
            </a:r>
            <a:r>
              <a:rPr lang="en-US" dirty="0" err="1" smtClean="0"/>
              <a:t>unpresentable</a:t>
            </a:r>
            <a:r>
              <a:rPr lang="en-US" dirty="0" smtClean="0"/>
              <a:t>.</a:t>
            </a:r>
            <a:br>
              <a:rPr lang="en-US" dirty="0" smtClean="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Thus, to sum up </a:t>
            </a:r>
            <a:r>
              <a:rPr lang="en-US" dirty="0" err="1" smtClean="0"/>
              <a:t>Lyotard’s</a:t>
            </a:r>
            <a:r>
              <a:rPr lang="en-US" dirty="0" smtClean="0"/>
              <a:t> view of Postmodernism, it is, first of all, a distrust of all </a:t>
            </a:r>
            <a:r>
              <a:rPr lang="en-US" dirty="0" err="1" smtClean="0"/>
              <a:t>metanarratives</a:t>
            </a:r>
            <a:r>
              <a:rPr lang="en-US" dirty="0" smtClean="0"/>
              <a:t>; it is also anti-foundational. Secondly, when it presents the </a:t>
            </a:r>
            <a:r>
              <a:rPr lang="en-US" dirty="0" err="1" smtClean="0"/>
              <a:t>unpresentable</a:t>
            </a:r>
            <a:r>
              <a:rPr lang="en-US" dirty="0" smtClean="0"/>
              <a:t>, it does not do so with a sense of nostalgia, nor does it offer any solace in doing so. Thirdly, it does not seek to present reality but to invent illusions to the conceivable which cannot be presented. Fourthly, it actively seeks heterogeneity, pluralism, and constant innovation. Lastly, it challenges the </a:t>
            </a:r>
            <a:r>
              <a:rPr lang="en-US" dirty="0" err="1" smtClean="0"/>
              <a:t>legitimation</a:t>
            </a:r>
            <a:r>
              <a:rPr lang="en-US" dirty="0" smtClean="0"/>
              <a:t> of positivist science.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Post-modernism proclaims multi-cultural and multi-ethnic societies. It promotes the politics of difference! Identity is not unitary or essential, it is fluid and shifting, fed by multiple sources and taking multiple forms (there is no such thing as ‘woman’ or ‘black’).’</a:t>
            </a:r>
            <a:br>
              <a:rPr lang="en-US" dirty="0" smtClean="0"/>
            </a:b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Jean </a:t>
            </a:r>
            <a:r>
              <a:rPr lang="en-US" b="1" dirty="0" err="1" smtClean="0"/>
              <a:t>Baudrillard</a:t>
            </a:r>
            <a:r>
              <a:rPr lang="en-US" b="1" dirty="0" smtClean="0"/>
              <a:t>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Next to </a:t>
            </a:r>
            <a:r>
              <a:rPr lang="en-US" dirty="0" err="1" smtClean="0"/>
              <a:t>Lyotard</a:t>
            </a:r>
            <a:r>
              <a:rPr lang="en-US" dirty="0" smtClean="0"/>
              <a:t>, the founder of Postmodernism, comes Jean </a:t>
            </a:r>
            <a:r>
              <a:rPr lang="en-US" dirty="0" err="1" smtClean="0"/>
              <a:t>Baudrillard</a:t>
            </a:r>
            <a:r>
              <a:rPr lang="en-US" dirty="0" smtClean="0"/>
              <a:t>, another French intellectual who can be called the high priest of Postmodernism. According to </a:t>
            </a:r>
            <a:r>
              <a:rPr lang="en-US" dirty="0" err="1" smtClean="0"/>
              <a:t>Baudrillard</a:t>
            </a:r>
            <a:r>
              <a:rPr lang="en-US" dirty="0" smtClean="0"/>
              <a:t>, </a:t>
            </a:r>
            <a:r>
              <a:rPr lang="en-US" dirty="0" err="1" smtClean="0"/>
              <a:t>postmodernity</a:t>
            </a:r>
            <a:r>
              <a:rPr lang="en-US" dirty="0" smtClean="0"/>
              <a:t> is also characterized by “simulations” and new forms of technology of communication. His argument is that whereas earlier cultures depended on either face-to-face communication or, later, print, contemporary culture is dominated by images from the electronic mass media.</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Our lives today are increasingly being shaped by simulated events and opportunities on television, computer shopping at “virtual stores,” etc. Simulation is in which the images or ‘manufactured’ reality become more real than the real. In his view, the demarcation between simulation and reality implodes; and along with this collapse of distinction between image and reality, the very experience of the real world is lost.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Hyper-reality, according to </a:t>
            </a:r>
            <a:r>
              <a:rPr lang="en-US" dirty="0" err="1" smtClean="0"/>
              <a:t>Baudrillard</a:t>
            </a:r>
            <a:r>
              <a:rPr lang="en-US" dirty="0" smtClean="0"/>
              <a:t>, is the state where distinctions between objects and their representations are dissolved. In that case, we are left with only simulacra. Media messages are prime examples that illustrate this phenomenon. In these messages, self-referential signs lose contact with the things they signify, leaving us witness to an unprecedented destruction of meaning.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Advertisements present manipulated images to float a dream world only to trap the viewer for the sale of consumer goods. The manipulated simulation, manufacturing motivated reality, ignores or overlooks the harsh or unpleasant aspects associated with an image—say New York or New Delhi.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Consequently, the images of sparkle and light casually erase the urgent socio-economic problems. His conclusion is that TV is the principal embodiment of these aesthetic transformations, where the implosion of meaning and the media result in “the dissolution of TV into life, the dissolution of life into TV” </a:t>
            </a:r>
            <a:r>
              <a:rPr lang="en-US" i="1" dirty="0" smtClean="0"/>
              <a:t>(Simulations, </a:t>
            </a:r>
            <a:r>
              <a:rPr lang="en-US" dirty="0" smtClean="0"/>
              <a:t>New York, 1983, p.55). </a:t>
            </a:r>
            <a:r>
              <a:rPr lang="en-US" dirty="0" err="1" smtClean="0"/>
              <a:t>Baudrillard</a:t>
            </a:r>
            <a:r>
              <a:rPr lang="en-US" dirty="0" smtClean="0"/>
              <a:t> was the one who contributed to the </a:t>
            </a:r>
            <a:r>
              <a:rPr lang="en-US" i="1" dirty="0" smtClean="0"/>
              <a:t>Guardian </a:t>
            </a:r>
            <a:r>
              <a:rPr lang="en-US" dirty="0" smtClean="0"/>
              <a:t>of 11 January, 1991, the well-known article “The Gulf War Did Not Take Place.”</a:t>
            </a:r>
            <a:br>
              <a:rPr lang="en-US" dirty="0" smtClean="0"/>
            </a:b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Jacquis</a:t>
            </a:r>
            <a:r>
              <a:rPr lang="en-US" b="1" dirty="0" smtClean="0"/>
              <a:t> Derrida </a:t>
            </a:r>
            <a:endParaRPr lang="en-US" dirty="0"/>
          </a:p>
        </p:txBody>
      </p:sp>
      <p:sp>
        <p:nvSpPr>
          <p:cNvPr id="3" name="Content Placeholder 2"/>
          <p:cNvSpPr>
            <a:spLocks noGrp="1"/>
          </p:cNvSpPr>
          <p:nvPr>
            <p:ph idx="1"/>
          </p:nvPr>
        </p:nvSpPr>
        <p:spPr/>
        <p:txBody>
          <a:bodyPr/>
          <a:lstStyle/>
          <a:p>
            <a:r>
              <a:rPr lang="en-US" dirty="0" smtClean="0"/>
              <a:t>Perhaps the most influential person among the Postmodernist intellectuals has been </a:t>
            </a:r>
            <a:r>
              <a:rPr lang="en-US" dirty="0" err="1" smtClean="0"/>
              <a:t>Jacquis</a:t>
            </a:r>
            <a:r>
              <a:rPr lang="en-US" dirty="0" smtClean="0"/>
              <a:t> Derrida, who remains the principal theorist of Deconstruction. The publication of the three of his books in 1967, namely </a:t>
            </a:r>
            <a:r>
              <a:rPr lang="en-US" i="1" dirty="0" smtClean="0"/>
              <a:t>Writing and Difference, Of Grammatology, </a:t>
            </a:r>
            <a:r>
              <a:rPr lang="en-US" dirty="0" smtClean="0"/>
              <a:t>and </a:t>
            </a:r>
            <a:r>
              <a:rPr lang="en-US" i="1" dirty="0" smtClean="0"/>
              <a:t>Of Speech and Phenomena, </a:t>
            </a:r>
            <a:r>
              <a:rPr lang="en-US" dirty="0" smtClean="0"/>
              <a:t>laid the foundation of the theory of Deconstruction.</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Derrida’s views can be </a:t>
            </a:r>
            <a:r>
              <a:rPr lang="en-US" dirty="0" err="1" smtClean="0"/>
              <a:t>summarised</a:t>
            </a:r>
            <a:r>
              <a:rPr lang="en-US" dirty="0" smtClean="0"/>
              <a:t> as under:</a:t>
            </a:r>
            <a:br>
              <a:rPr lang="en-US" dirty="0" smtClean="0"/>
            </a:br>
            <a:r>
              <a:rPr lang="en-US" dirty="0" smtClean="0"/>
              <a:t>He insists that all Western philosophies and theories of knowledge, of language and its uses, of culture, are LOGOCENTRIC. What he means is that they are </a:t>
            </a:r>
            <a:r>
              <a:rPr lang="en-US" dirty="0" err="1" smtClean="0"/>
              <a:t>centred</a:t>
            </a:r>
            <a:r>
              <a:rPr lang="en-US" dirty="0" smtClean="0"/>
              <a:t> or grounded on a “logo” (which in Greek signified both “word” and “rationality.”). Using a phrase from Heidegger, he says that they rely on “the metaphysics of presence.”</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According to him, these philosophies and theories are </a:t>
            </a:r>
            <a:r>
              <a:rPr lang="en-US" dirty="0" err="1" smtClean="0"/>
              <a:t>logocentric</a:t>
            </a:r>
            <a:r>
              <a:rPr lang="en-US" dirty="0" smtClean="0"/>
              <a:t> in part because they are PHONOCENTRIC; that they, in other words, grant, implicitly or explicitly, logical “priority”, or “privilege”, to speech over writing as the model for </a:t>
            </a:r>
            <a:r>
              <a:rPr lang="en-US" dirty="0" err="1" smtClean="0"/>
              <a:t>analysing</a:t>
            </a:r>
            <a:r>
              <a:rPr lang="en-US" dirty="0" smtClean="0"/>
              <a:t> all discourse.</a:t>
            </a:r>
            <a:br>
              <a:rPr lang="en-US" dirty="0" smtClean="0"/>
            </a:b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Derrida’s explanation for “logo” or “presence” is that it is an “ultimate referent”, a self-certifying and self-sufficient ground, or foundation, which is available to us totally outside the play of language itself. In other words, it is directly present to our awareness and serves to “centre” (that is to anchor, </a:t>
            </a:r>
            <a:r>
              <a:rPr lang="en-US" dirty="0" err="1" smtClean="0"/>
              <a:t>organise</a:t>
            </a:r>
            <a:r>
              <a:rPr lang="en-US" dirty="0" smtClean="0"/>
              <a:t> and guarantee) the structure of the linguistic system.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Derrida questions these philosophies and shows how untenable these premises are. His alternative conception is that the play of linguistic meanings is “</a:t>
            </a:r>
            <a:r>
              <a:rPr lang="en-US" dirty="0" err="1" smtClean="0"/>
              <a:t>undecidable</a:t>
            </a:r>
            <a:r>
              <a:rPr lang="en-US" dirty="0" smtClean="0"/>
              <a:t>” in terms derived from Saussure’s view that in a sign-system (which is language), both the “signifiers” and the “</a:t>
            </a:r>
            <a:r>
              <a:rPr lang="en-US" dirty="0" err="1" smtClean="0"/>
              <a:t>signifides</a:t>
            </a:r>
            <a:r>
              <a:rPr lang="en-US" dirty="0" smtClean="0"/>
              <a:t>” owe their seeming identities, not to their own inherent or “positive” features, but to their differences from other speech sounds, written marks, or conceptual significations.</a:t>
            </a:r>
            <a:br>
              <a:rPr lang="en-US"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The debate about contemporary society being “post-industrial,” “post-modern,” “post-</a:t>
            </a:r>
            <a:r>
              <a:rPr lang="en-US" dirty="0" err="1" smtClean="0"/>
              <a:t>structuralist</a:t>
            </a:r>
            <a:r>
              <a:rPr lang="en-US" dirty="0" smtClean="0"/>
              <a:t>,” “post-colonial,” “pluralistic,” “multi-cultural,” “fragmented,” etc., goes on, with selected pieces of literature used for illustration. The fact of the matter is that the theoretical discussion of the subject has been self-generative, proliferating all over the space, pushing literature to the periphery, leaving not much space for actual human narratives in the privileged domain. </a:t>
            </a:r>
            <a:br>
              <a:rPr lang="en-US" dirty="0" smtClean="0"/>
            </a:b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endParaRPr lang="en-US" dirty="0" smtClean="0"/>
          </a:p>
          <a:p>
            <a:r>
              <a:rPr lang="en-US" dirty="0" smtClean="0"/>
              <a:t>Derrida’s most influential concept has been that of DIFFERANCE.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Any utterance, therefore, oral or written, can be subjected to any number of interpretations, depending upon the reader’s ability to “play” with the various possible meanings each word is capable of yielding. This view of language and meaning has had great impact on both literary criticism as well as literary writing. Postmodernist texts as well as interpretations </a:t>
            </a:r>
            <a:r>
              <a:rPr lang="en-US" dirty="0" err="1" smtClean="0"/>
              <a:t>decentre</a:t>
            </a:r>
            <a:r>
              <a:rPr lang="en-US" dirty="0" smtClean="0"/>
              <a:t> and subvert the conventional or settled meanings and values of any given story or situation, concept or construction, system or structure.</a:t>
            </a:r>
            <a:br>
              <a:rPr lang="en-US" dirty="0" smtClean="0"/>
            </a:b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Some of Derrida’s </a:t>
            </a:r>
            <a:r>
              <a:rPr lang="en-US" dirty="0" err="1" smtClean="0"/>
              <a:t>sceptical</a:t>
            </a:r>
            <a:r>
              <a:rPr lang="en-US" dirty="0" smtClean="0"/>
              <a:t> procedures have been quite influential in deconstructive literary criticism as well as in feminist, postcolonial, and poststructuralist creative compositions. One of these is to subvert the innumerable binary oppositions—such as man/woman, soul/body, right/wrong, white/black, culture/nature, etc.—which are essential structural elements in </a:t>
            </a:r>
            <a:r>
              <a:rPr lang="en-US" dirty="0" err="1" smtClean="0"/>
              <a:t>logocentric</a:t>
            </a:r>
            <a:r>
              <a:rPr lang="en-US" dirty="0" smtClean="0"/>
              <a:t> language. </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In Derrida’s view, as he shows, there is a tacit hierarchy implied in these binaries, in which the term that comes first is privileged and superior, while the one that comes second is derivative and inferior. What Derrida does is to invert the hierarchy, by showing that the secondary term can be made out to be </a:t>
            </a:r>
            <a:r>
              <a:rPr lang="en-US" dirty="0" err="1" smtClean="0"/>
              <a:t>derivitative</a:t>
            </a:r>
            <a:r>
              <a:rPr lang="en-US" dirty="0" smtClean="0"/>
              <a:t> from, or a special case of the primary term. He does not, however, stop at that; rather, he goes on to </a:t>
            </a:r>
            <a:r>
              <a:rPr lang="en-US" dirty="0" err="1" smtClean="0"/>
              <a:t>destablise</a:t>
            </a:r>
            <a:r>
              <a:rPr lang="en-US" dirty="0" smtClean="0"/>
              <a:t> both hierarchies, leaving them in a state of </a:t>
            </a:r>
            <a:r>
              <a:rPr lang="en-US" dirty="0" err="1" smtClean="0"/>
              <a:t>undecidability</a:t>
            </a:r>
            <a:r>
              <a:rPr lang="en-US" dirty="0" smtClean="0"/>
              <a:t>.</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Derrida had not thought of Deconstruction as a mode of literary criticism. He had only suggested a way of reading all kinds of utterances so as to reveal and subvert the presuppositions of Western Metaphysics. But more than any other discipline of knowledge it is literary criticism which has adopted his theory of Deconstruction as a critical tool of literary analysis. His most ardent followers have, however, been in America, not in England.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smtClean="0"/>
              <a:t>The most influential of these has been Paul de Man whose </a:t>
            </a:r>
            <a:r>
              <a:rPr lang="en-US" i="1" dirty="0" smtClean="0"/>
              <a:t>Allegories of Reading </a:t>
            </a:r>
            <a:r>
              <a:rPr lang="en-US" dirty="0" smtClean="0"/>
              <a:t>(1979) was the earliest application of Derrida’s concepts and procedures. Then came Barbara Johnson, a student of de Man, whose work, </a:t>
            </a:r>
            <a:r>
              <a:rPr lang="en-US" i="1" dirty="0" smtClean="0"/>
              <a:t>The Critical Difference </a:t>
            </a:r>
            <a:r>
              <a:rPr lang="en-US" dirty="0" smtClean="0"/>
              <a:t>(1980), carried the task of appropriating Derrida to literary criticism still further. Later, J. </a:t>
            </a:r>
            <a:r>
              <a:rPr lang="en-US" dirty="0" err="1" smtClean="0"/>
              <a:t>Hillis</a:t>
            </a:r>
            <a:r>
              <a:rPr lang="en-US" dirty="0" smtClean="0"/>
              <a:t> Miller, once a leading American critic of the Geneva School, converted to Deconstruction and contributed to the theory’s practical application his </a:t>
            </a:r>
            <a:r>
              <a:rPr lang="en-US" i="1" dirty="0" smtClean="0"/>
              <a:t>Fiction and Repetition: Seven English Novels </a:t>
            </a:r>
            <a:r>
              <a:rPr lang="en-US" dirty="0" smtClean="0"/>
              <a:t>(1982), </a:t>
            </a:r>
            <a:r>
              <a:rPr lang="en-US" i="1" dirty="0" smtClean="0"/>
              <a:t>The Linguistic Movement: From Wordsworth to Stevens </a:t>
            </a:r>
            <a:r>
              <a:rPr lang="en-US" dirty="0" smtClean="0"/>
              <a:t>(1985), and </a:t>
            </a:r>
            <a:r>
              <a:rPr lang="en-US" i="1" dirty="0" smtClean="0"/>
              <a:t>Theory Then and Now (199l).</a:t>
            </a: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endParaRPr lang="en-US" sz="4800" b="1" dirty="0" smtClean="0"/>
          </a:p>
          <a:p>
            <a:pPr algn="ctr">
              <a:buNone/>
            </a:pPr>
            <a:endParaRPr lang="en-US" sz="4800" b="1" dirty="0" smtClean="0"/>
          </a:p>
          <a:p>
            <a:pPr algn="ctr">
              <a:buNone/>
            </a:pPr>
            <a:r>
              <a:rPr lang="en-US" sz="4800" b="1" dirty="0" smtClean="0"/>
              <a:t>Thank You!!!!</a:t>
            </a:r>
            <a:endParaRPr lang="en-US" sz="48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As such, it has not proved of much help to the historian of literature who would much rather record the literary happenings than discuss literary theories (unless, of course, the latter has been an integral part of the former). Until the time of the Modernists like Pound and Eliot, literary theory came from the leading literary writers. During the Post-modern period, however, it has come from the non-literary thinkers. Hence the problem of its meaningful application to literary works.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One quickly turns to Frederic Jameson, who seems to have aptly articulated the reader’s dilemma about “post-modernism”:</a:t>
            </a:r>
            <a:br>
              <a:rPr lang="en-US" dirty="0" smtClean="0"/>
            </a:br>
            <a:r>
              <a:rPr lang="en-US" dirty="0" smtClean="0"/>
              <a:t>I occasionally get just as tired of the slogan ‘post-modern’ as anyone else, but when I am tempted to regret my complicity with it, to deplore its misuses and its notoriety, and to conclude with some reluctance that it raises more problems than it solves, I find myself pausing to wonder whether any other concept can dramatize the issues in quite so effective and economical fashion.</a:t>
            </a:r>
            <a:br>
              <a:rPr lang="en-US"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In the absence of a more useful concept, therefore, as also because now the concept of post-modernism has come to stay, we have no choice but to go on with it, leaving the problems it has raised to time for whatever solution will become possible tomorrow. But we must know at the same time how and why the term ‘postmodernism’ has come about and what it has accumulated around itself as a description of certain distinctive characteristics of the post-War period, which is still going on.</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The growth of post-modernism, in the words of Charles Jencks, a major theorist of architecture and the originator of the term, has been “a sinuous, even tortuous, path. Twisting to the left and then to the right, branching down the middle, it resembles the natural form of a spreading root, or a meandering river that divides, changes course, doubles back on itself and takes off in a new direction.” </a:t>
            </a:r>
            <a:r>
              <a:rPr lang="en-US" i="1" dirty="0" smtClean="0"/>
              <a:t>(What is Post-Modernism? </a:t>
            </a:r>
            <a:r>
              <a:rPr lang="en-US" dirty="0" smtClean="0"/>
              <a:t>London: Academy Editions, 1986, p.2).</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We may cite and examine any number of definitions (out of the innumerable available to us), post-modernism proves slippery like a snake whose twists and twirls are impossible to pin down. From the very inception of the term in Arnold Toynbee’s </a:t>
            </a:r>
            <a:r>
              <a:rPr lang="en-US" i="1" dirty="0" smtClean="0"/>
              <a:t>A Study of History </a:t>
            </a:r>
            <a:r>
              <a:rPr lang="en-US" dirty="0" smtClean="0"/>
              <a:t>(1947), the term has accumulated a lot of meanings many of which are mutually contradictory. How then do we go about understanding the term, making sense of all that it has accumulated? As Tim Woods has rightly observed:</a:t>
            </a:r>
            <a:br>
              <a:rPr lang="en-US" dirty="0" smtClean="0"/>
            </a:b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The prefix ‘post’ suggests that any post-modernism is inextricably bound up with modernism, either as a replacement of modernism or as chronologically after modernism. Indeed with </a:t>
            </a:r>
            <a:r>
              <a:rPr lang="en-US" i="1" dirty="0" smtClean="0"/>
              <a:t>post</a:t>
            </a:r>
            <a:r>
              <a:rPr lang="en-US" dirty="0" smtClean="0"/>
              <a:t>-modernism, </a:t>
            </a:r>
            <a:r>
              <a:rPr lang="en-US" i="1" dirty="0" smtClean="0"/>
              <a:t>post</a:t>
            </a:r>
            <a:r>
              <a:rPr lang="en-US" dirty="0" smtClean="0"/>
              <a:t>-feminism, </a:t>
            </a:r>
            <a:r>
              <a:rPr lang="en-US" i="1" dirty="0" smtClean="0"/>
              <a:t>post</a:t>
            </a:r>
            <a:r>
              <a:rPr lang="en-US" dirty="0" smtClean="0"/>
              <a:t>-colonialism and </a:t>
            </a:r>
            <a:r>
              <a:rPr lang="en-US" i="1" dirty="0" smtClean="0"/>
              <a:t>post</a:t>
            </a:r>
            <a:r>
              <a:rPr lang="en-US" dirty="0" smtClean="0"/>
              <a:t>-industrialism, that ‘post’ can be seen to suggest a critical engagement with modernism, rather than claiming the end of modernism to survive, or it can be seen that modernism has been overturned, superseded or replaced.</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2169</Words>
  <Application>Microsoft Office PowerPoint</Application>
  <PresentationFormat>On-screen Show (4:3)</PresentationFormat>
  <Paragraphs>49</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POST-Modern Literature (Conti)</vt:lpstr>
      <vt:lpstr>Introduction</vt:lpstr>
      <vt:lpstr>Slide 3</vt:lpstr>
      <vt:lpstr>Slide 4</vt:lpstr>
      <vt:lpstr>Slide 5</vt:lpstr>
      <vt:lpstr>Slide 6</vt:lpstr>
      <vt:lpstr>Slide 7</vt:lpstr>
      <vt:lpstr>Slide 8</vt:lpstr>
      <vt:lpstr>Slide 9</vt:lpstr>
      <vt:lpstr>Slide 10</vt:lpstr>
      <vt:lpstr>Slide 11</vt:lpstr>
      <vt:lpstr>Jean-Francois Lyotard</vt:lpstr>
      <vt:lpstr>Slide 13</vt:lpstr>
      <vt:lpstr>Slide 14</vt:lpstr>
      <vt:lpstr>Slide 15</vt:lpstr>
      <vt:lpstr>Slide 16</vt:lpstr>
      <vt:lpstr>Slide 17</vt:lpstr>
      <vt:lpstr>Slide 18</vt:lpstr>
      <vt:lpstr>Summary</vt:lpstr>
      <vt:lpstr>Jean Baudrillard </vt:lpstr>
      <vt:lpstr>Slide 21</vt:lpstr>
      <vt:lpstr>Slide 22</vt:lpstr>
      <vt:lpstr>Slide 23</vt:lpstr>
      <vt:lpstr>Summary</vt:lpstr>
      <vt:lpstr>Jacquis Derrida </vt:lpstr>
      <vt:lpstr>Slide 26</vt:lpstr>
      <vt:lpstr>Slide 27</vt:lpstr>
      <vt:lpstr>Slide 28</vt:lpstr>
      <vt:lpstr>Slide 29</vt:lpstr>
      <vt:lpstr>Slide 30</vt:lpstr>
      <vt:lpstr>Slide 31</vt:lpstr>
      <vt:lpstr>Slide 32</vt:lpstr>
      <vt:lpstr>Slide 33</vt:lpstr>
      <vt:lpstr>Slide 34</vt:lpstr>
      <vt:lpstr>Slide 35</vt:lpstr>
      <vt:lpstr>Slide 36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POST-Modern Literature (Conti)</dc:title>
  <dc:creator/>
  <cp:lastModifiedBy>ALM</cp:lastModifiedBy>
  <cp:revision>17</cp:revision>
  <dcterms:created xsi:type="dcterms:W3CDTF">2006-08-16T00:00:00Z</dcterms:created>
  <dcterms:modified xsi:type="dcterms:W3CDTF">2020-03-26T09:21:29Z</dcterms:modified>
</cp:coreProperties>
</file>